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media/image11.jpg" ContentType="image/jpeg"/>
  <Override PartName="/ppt/media/image12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9.jpg" ContentType="image/jpeg"/>
  <Override PartName="/ppt/media/image21.jpg" ContentType="image/jpeg"/>
  <Override PartName="/ppt/media/image22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05" r:id="rId2"/>
    <p:sldId id="403" r:id="rId3"/>
    <p:sldId id="412" r:id="rId4"/>
    <p:sldId id="371" r:id="rId5"/>
    <p:sldId id="413" r:id="rId6"/>
    <p:sldId id="408" r:id="rId7"/>
    <p:sldId id="372" r:id="rId8"/>
    <p:sldId id="407" r:id="rId9"/>
    <p:sldId id="373" r:id="rId10"/>
    <p:sldId id="406" r:id="rId11"/>
    <p:sldId id="401" r:id="rId12"/>
    <p:sldId id="409" r:id="rId13"/>
    <p:sldId id="402" r:id="rId14"/>
    <p:sldId id="400" r:id="rId15"/>
    <p:sldId id="398" r:id="rId16"/>
    <p:sldId id="396" r:id="rId17"/>
    <p:sldId id="397" r:id="rId18"/>
    <p:sldId id="399" r:id="rId19"/>
    <p:sldId id="376" r:id="rId20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us Slater" initials="MS" lastIdx="23" clrIdx="0">
    <p:extLst>
      <p:ext uri="{19B8F6BF-5375-455C-9EA6-DF929625EA0E}">
        <p15:presenceInfo xmlns:p15="http://schemas.microsoft.com/office/powerpoint/2012/main" userId="S-1-5-21-1960408961-362288127-725345543-28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D7B127"/>
    <a:srgbClr val="4D4D4D"/>
    <a:srgbClr val="ECEAE4"/>
    <a:srgbClr val="A69C94"/>
    <a:srgbClr val="A89F94"/>
    <a:srgbClr val="C9C1B8"/>
    <a:srgbClr val="73D44A"/>
    <a:srgbClr val="3CD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2014" autoAdjust="0"/>
  </p:normalViewPr>
  <p:slideViewPr>
    <p:cSldViewPr snapToGrid="0" snapToObjects="1">
      <p:cViewPr varScale="1">
        <p:scale>
          <a:sx n="97" d="100"/>
          <a:sy n="97" d="100"/>
        </p:scale>
        <p:origin x="732" y="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7" d="100"/>
          <a:sy n="107" d="100"/>
        </p:scale>
        <p:origin x="-62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7E9AD4-9538-0047-836D-9860F48D2959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1750354-AB7D-4F46-821D-0BA5DA14A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3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0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329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75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1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5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4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4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0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2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15" y="6061084"/>
            <a:ext cx="4561985" cy="796916"/>
          </a:xfrm>
          <a:prstGeom prst="rect">
            <a:avLst/>
          </a:prstGeom>
        </p:spPr>
      </p:pic>
      <p:sp>
        <p:nvSpPr>
          <p:cNvPr id="3" name="Title 11"/>
          <p:cNvSpPr txBox="1">
            <a:spLocks/>
          </p:cNvSpPr>
          <p:nvPr/>
        </p:nvSpPr>
        <p:spPr bwMode="auto">
          <a:xfrm>
            <a:off x="629505" y="3323652"/>
            <a:ext cx="6981259" cy="322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defRPr/>
            </a:pPr>
            <a:r>
              <a:rPr lang="en-US" sz="2200" spc="40" dirty="0">
                <a:solidFill>
                  <a:srgbClr val="FFFFFF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Work smart, stay healthy </a:t>
            </a:r>
            <a:r>
              <a:rPr lang="en-US" sz="2200" spc="40" dirty="0" smtClean="0">
                <a:solidFill>
                  <a:srgbClr val="FFFFFF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| Simplify </a:t>
            </a:r>
            <a:r>
              <a:rPr lang="en-US" sz="2200" spc="40" dirty="0">
                <a:solidFill>
                  <a:srgbClr val="FFFFFF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your </a:t>
            </a:r>
            <a:r>
              <a:rPr lang="en-US" sz="2200" spc="40" dirty="0" smtClean="0">
                <a:solidFill>
                  <a:srgbClr val="FFFFFF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workstation</a:t>
            </a:r>
            <a:endParaRPr lang="en-US" sz="2200" spc="40" dirty="0">
              <a:solidFill>
                <a:srgbClr val="FFFFFF"/>
              </a:solidFill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721" y="2738877"/>
            <a:ext cx="33041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rial" pitchFamily="-112" charset="0"/>
                <a:ea typeface="Arial" pitchFamily="-112" charset="0"/>
                <a:cs typeface="Arial" pitchFamily="-112" charset="0"/>
              </a:rPr>
              <a:t>Sit-Stand Desks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01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3046"/>
          <a:stretch/>
        </p:blipFill>
        <p:spPr>
          <a:xfrm>
            <a:off x="477984" y="581888"/>
            <a:ext cx="4599298" cy="5891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4568" y="2294937"/>
            <a:ext cx="39993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Effortless pneumatic height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Large desk top surface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woodgrain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Lightweight aluminum frame and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Four locking (3-inch and 1.5-inch) casters allow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your work to travel with you anywhere in the office or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home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MDF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with PVC finish and melamine bottom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x 18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Pneumatic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27.75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to 41.5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(27.75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41.5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400" dirty="0" smtClean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0510" y="184567"/>
            <a:ext cx="1553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OFF16017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$249.99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6357" y="1904428"/>
            <a:ext cx="421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Sit-Stand Mobile Desk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" y="132581"/>
            <a:ext cx="4912557" cy="5762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8618" y="5927602"/>
            <a:ext cx="5617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Birch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68" y="5255120"/>
            <a:ext cx="1104050" cy="903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568" y="5238402"/>
            <a:ext cx="1104050" cy="9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2" y="667276"/>
            <a:ext cx="4492374" cy="60163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29499" y="189866"/>
            <a:ext cx="1454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OFF42633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$249.99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86949" y="1758807"/>
            <a:ext cx="43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XL Sit-Stand Mobile Desk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83122" y="2138925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Largest single-column AIRLIFT™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Effortless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pneumatic height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Powder-coated steel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desk top available in different finishes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Solid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bamboo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also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Wide base provides wobble-free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Four 2.36-inch casters (2 locking) make it easy to take your work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Top Material: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MDF with PVC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28.1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19.6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Frame Color: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Dark Brown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Pneumatic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27.1"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41.9"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28.1"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W x 19.6"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27.1"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41.9"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35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" y="132581"/>
            <a:ext cx="4912557" cy="5762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7172" y="6299284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Maple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22" y="5551356"/>
            <a:ext cx="1104050" cy="100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" y="717270"/>
            <a:ext cx="4517463" cy="58332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98327" y="189866"/>
            <a:ext cx="1485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TBD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$299.99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1531" y="1554150"/>
            <a:ext cx="412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XL Sit-Stand Mobile Desk Bamboo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3122" y="2138925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Largest single-column AIRLIFT™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Gorgeous layered bamboo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Ergonomically curved desktop allows users to sit closer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Effortless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pneumatic height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Powder-coated steel frame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Wide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base provides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wobble-free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Four 2.36-inch casters (2 locking) make it easy to take your work with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you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Top Material: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Bamboo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28.1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19.6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Frame Color: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Platinum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Pneumatic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27.1"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41.9"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28.1"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W x 19.6"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27.1"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41.9"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35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" y="132581"/>
            <a:ext cx="4912557" cy="5762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7171" y="6319666"/>
            <a:ext cx="704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Bamboo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121" y="5567893"/>
            <a:ext cx="1104051" cy="9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23" y="394651"/>
            <a:ext cx="5032902" cy="4207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469" y="4276627"/>
            <a:ext cx="4339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Dual Sit-Stand 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462820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Intuitive Adjustment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Table changes height using a pressurized cylinder, like on an office chair. Lift up on the paddle and the table rises automatically.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Chamfered Edges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The table features a slanted edge which makes getting close without bumping a knee easy.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Mobile Desk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– Four casters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(2 locking) allow your work to travel with you anywhere in the office or at home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6626" y="4576108"/>
            <a:ext cx="434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Two post pneumatic height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Single-paddle height adjuster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Rectangular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chamfered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Four 2.36-inch casters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(2 locking) make it easy to take your work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PVC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55.1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26.7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Pneumatic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28.3" to 42.9"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55.1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26.7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 x (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28.3"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to 42.9")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70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" y="132581"/>
            <a:ext cx="4912557" cy="5762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75337" y="183610"/>
            <a:ext cx="1475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OFF16020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$399.99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7675" y="4345517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Birch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25" y="3635035"/>
            <a:ext cx="1104050" cy="9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2" y="336668"/>
            <a:ext cx="5227097" cy="4031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455" y="4186887"/>
            <a:ext cx="4508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Simple Operation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One electric motor and two buttons for height adjustment. Easy. 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Electric Motor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Precise height adjustment is effortless thanks to an electric motor.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No human effort required aside from a button press.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Ergonomic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Desk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Curved desk top allows users to be closer to the table while working. The curve features a beveled edge that acts as a built-in wrist wrest. Less strain, less pain. 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finished in hard PVC for protection from abrasive dangers and the hazards of daily life.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6353" y="4270200"/>
            <a:ext cx="401904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Digital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two-button controller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for height adjustment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Two section telescoping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Steel feet and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Ergonomic desk top with beveled 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PVC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60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x 30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Dual electric motors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29.3" to 48.6"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1.02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per second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60"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W x 30“ 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(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29.3" to 48.6")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165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0900" y="184884"/>
            <a:ext cx="1719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OFF16018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$599.99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9500" y="3844494"/>
            <a:ext cx="4369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</a:t>
            </a:r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 Electric Sit-Stand 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19815"/>
            <a:ext cx="2443669" cy="4533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37409" y="3952216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Walnut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59" y="3271379"/>
            <a:ext cx="1104050" cy="8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25" y="85401"/>
            <a:ext cx="5292982" cy="41355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954" y="3773386"/>
            <a:ext cx="4077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PROLIFT™ Dual Electric Sit-Stand 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56485" y="3811012"/>
            <a:ext cx="33875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Digital touchpad controller for height adjustment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Memory settings for up to 4 heights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Motors operate under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55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dB when 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Three section telescoping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Aluminum frame with steel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Rectangular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chamfered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melamine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60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x 30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Dual electric motors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24.8" to 51.2" H  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1.37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per second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60" x 30" x (24.8"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to 51.2")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Frame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Extend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47.2"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70.9"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176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9473" y="219815"/>
            <a:ext cx="1658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OFF42636</a:t>
            </a:r>
          </a:p>
          <a:p>
            <a:pPr marL="0" lvl="1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$799.99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54" y="4108001"/>
            <a:ext cx="563653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Multi-User Ready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Adjust the height using buttons on the digital controller and save up to four positions. That’s useful for households and workspaces with multiple users.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Extendable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Frame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– Upgrade to a larger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when you’re ready. The frame comes extends to fit desks as large as 60 inches wide.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More Range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Enjoy more height adjustability than AIRLIFT™ and TURNLIFT™ desks at their lowest and highest settings.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finished 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super-hard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melamine for protection from abrasive dangers and the hazards of daily life.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Sustainable Materials –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Frame is built with aluminum legs and steel feet.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19815"/>
            <a:ext cx="2443669" cy="4533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t="9039" r="5179" b="15680"/>
          <a:stretch/>
        </p:blipFill>
        <p:spPr>
          <a:xfrm>
            <a:off x="119954" y="1624543"/>
            <a:ext cx="2428955" cy="71439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8114722" y="3308212"/>
            <a:ext cx="727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Espresso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32" y="2618197"/>
            <a:ext cx="1101190" cy="91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20" y="149953"/>
            <a:ext cx="4454500" cy="40803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68" y="3806231"/>
            <a:ext cx="4103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PROLIFT™ Dual Electric Sit-Stand 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15481" y="3475819"/>
            <a:ext cx="369519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Digital touchpad controller for height adjustment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Memory settings for up to 4 heights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Motors operate under 55 dB when in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Three section telescoping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Aluminum frame and steel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surface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Rectangular 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chamfered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Bamboo*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48“ W x 30“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Type: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Dual electric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motors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24.8"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51.2"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1.37" per second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48"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W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30"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24.8" to 51.2") 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Frame Extend.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47.2"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70.9"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176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53131" y="149953"/>
            <a:ext cx="1750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OFF42632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$849.99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568" y="3941419"/>
            <a:ext cx="5063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Programmable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Adjust the height using buttons on the digital controller and save up to four. That’s useful for households and workspaces with multiple users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Extendable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Frame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– Upgrade to a larger desk top when you’re ready. The frame comes extends to fit desks as large as 60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inches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wide.  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Sustainable Materials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Both the frame and base are built of recyclable materials. This desk is also available with a multi-layered bamboo top.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More Range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Enjoy more height adjustability than AIRLIFT™ and TURNLIFT™ desks at their lowest and highest settings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251" y="5199315"/>
            <a:ext cx="79955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19815"/>
            <a:ext cx="2443669" cy="4533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2794" y="6522807"/>
            <a:ext cx="2470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*Also available with MDF and melamine top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33983" y="3194803"/>
            <a:ext cx="7194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Bamboo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94" y="2458525"/>
            <a:ext cx="1101190" cy="9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62" y="464312"/>
            <a:ext cx="4810438" cy="400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71874" y="3854947"/>
            <a:ext cx="36761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Digital touchpad controller for height adjustment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Memory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settings for up to 4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Motors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operate under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55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dB when 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Aluminum frame and steel 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desk top standard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Rectangular 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chamfered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Bamboo*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39.4" W x 28" D 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Single electric motor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1.37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per second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24.8"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51.2"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Size: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39.4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W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28"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24.8" to 51.2")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88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66591" y="184884"/>
            <a:ext cx="18071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OFF42634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$649.99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151" y="4119381"/>
            <a:ext cx="4452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PROLIFT™ Electric Sit-Stand Workstation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151" y="4457935"/>
            <a:ext cx="51905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Personal Space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Measuring only 40” by 28,” this is the most compact standalone electric desk offered by Seville Classics.</a:t>
            </a:r>
          </a:p>
          <a:p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Enhanced Range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Enjoy more height adjustability than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AIRLIFT™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TURNLIFT™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desks at their lowest and highest settings.</a:t>
            </a:r>
          </a:p>
          <a:p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Programmable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Adjust the height using buttons on the digital controller and save up to four. That’s useful for households and workspaces with multiple users.       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Sustainable Materials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Both the frame and base are built of recyclable materials. This desk is also available with a multi-layered bamboo top.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19815"/>
            <a:ext cx="2443669" cy="4533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32794" y="6522807"/>
            <a:ext cx="2470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*Also available with MDF and melamine top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577231" y="3488917"/>
            <a:ext cx="7190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Bamboo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041" y="2752639"/>
            <a:ext cx="1101190" cy="9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17" y="-20782"/>
            <a:ext cx="4344415" cy="41098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526" y="3679324"/>
            <a:ext cx="358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PROLIFT™ Electric Desk-on-Desk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7809" y="3679324"/>
            <a:ext cx="39688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Electronically motorized height adjustable desk top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Digital button-press controller with memory settings for up to 4 heights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Manually adjustable monitor height using a turn-knob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Supports monitor sizes up to 27”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Two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section telescoping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Solid steel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Comes with remote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Top Material: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Plastic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31.5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W x 20.87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D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Single electric motor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.78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per second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2.76"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19.68" H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31.5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20.87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19.68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33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526" y="4091572"/>
            <a:ext cx="456299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Ergonomic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Workspace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features a stylish beveled edge for a more comfortable surface when typing.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Tabletop Sit-Stand Converter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Instantly turn any table into a sit-stand desk. Simply place it on a table, plug it in, and add some activity to your routine. No mounting hardware required.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Instant Space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Add up to 20” of vertical desk space to any surface in your home, office, or classroom.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Programmable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 the height using buttons on the digital controller and save up to four. That’s useful for households and workspaces with multiple users.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23534" y="182189"/>
            <a:ext cx="1730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OFF16016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$499.99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6" y="219815"/>
            <a:ext cx="2443669" cy="4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30" y="222623"/>
            <a:ext cx="5916552" cy="3897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473" y="4073522"/>
            <a:ext cx="51538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Touch-Free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Control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Gesture to the height you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want and watch the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SMARTLIFT™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rise (or fall) to the occasion. The sensor “sees” solid objects that pass above and below it. 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Voice Commands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Connect with the Amazon Echo®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Echo Dot®.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Lift or lower with a few words. 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Compatibility with other smart devices forthcoming)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Sustainable Materials –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frame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is built completely of recyclable materials. Steel makes up the base and the two telescoping legs are built of aluminum.</a:t>
            </a: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finished in super-hard melamine for protection from abrasive dangers and the hazards of daily life.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56498" y="202677"/>
            <a:ext cx="1652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OFFF42637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$899.99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7583" y="3687335"/>
            <a:ext cx="3506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Ultrasonic proximity sensor controller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Amazon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Alexa® compatibility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Motors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operate under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55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dB when 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Two section telescoping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Rectangular desk 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with chamfered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edges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melamine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60"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 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30“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28.3"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47.2"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Rate: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1.18" per second  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60" W x 30“ 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28.2“ to 47.2")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Capacity: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176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1790" y="3348781"/>
            <a:ext cx="3978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SMARTLIFT™ Electric Sit-Stand Desk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5" b="4443"/>
          <a:stretch/>
        </p:blipFill>
        <p:spPr>
          <a:xfrm>
            <a:off x="6411457" y="1444508"/>
            <a:ext cx="2672195" cy="9141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48" y="2282356"/>
            <a:ext cx="2378445" cy="9042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7" y="209328"/>
            <a:ext cx="3122287" cy="4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7036" y="2577112"/>
            <a:ext cx="56007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pc="100" dirty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Adjustable desks have recently gained much popularity with </a:t>
            </a:r>
            <a:r>
              <a:rPr lang="en-US" sz="1400" spc="100" dirty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research showing </a:t>
            </a:r>
            <a:r>
              <a:rPr lang="en-US" sz="1400" spc="100" dirty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that sitting for extended periods of time can be detrimental to </a:t>
            </a:r>
            <a:r>
              <a:rPr lang="en-US" sz="1400" spc="100" dirty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our health</a:t>
            </a:r>
            <a:r>
              <a:rPr lang="en-US" sz="1400" spc="100" dirty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The American Medical Association (AMA) agrees that sitting </a:t>
            </a:r>
            <a:r>
              <a:rPr lang="en-US" sz="1400" spc="100" dirty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 extended </a:t>
            </a:r>
            <a:r>
              <a:rPr lang="en-US" sz="1400" spc="100" dirty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periods of time can be bad for personal </a:t>
            </a:r>
            <a:r>
              <a:rPr lang="en-US" sz="1400" spc="100" dirty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health.</a:t>
            </a:r>
            <a:br>
              <a:rPr lang="en-US" sz="1400" spc="100" dirty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1400" b="1" spc="1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Their policy recommends </a:t>
            </a:r>
            <a:r>
              <a:rPr lang="en-US" sz="1400" b="1" spc="1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organizations offer sitting alternatives, including standing desks</a:t>
            </a:r>
            <a:r>
              <a:rPr lang="en-US" sz="1400" b="1" spc="100" dirty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endParaRPr lang="en-US" sz="1400" b="1" spc="100" dirty="0">
              <a:solidFill>
                <a:schemeClr val="bg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7036" y="4669993"/>
            <a:ext cx="44563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</a:rPr>
              <a:t>- </a:t>
            </a:r>
            <a:r>
              <a:rPr lang="en-US" sz="1400" b="1" dirty="0">
                <a:solidFill>
                  <a:schemeClr val="bg2"/>
                </a:solidFill>
              </a:rPr>
              <a:t>Worse mental health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Higher risk of death from heart disease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Higher risk of being disabled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Heart attack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High blood </a:t>
            </a:r>
            <a:r>
              <a:rPr lang="en-US" sz="1400" b="1" dirty="0" smtClean="0">
                <a:solidFill>
                  <a:schemeClr val="bg2"/>
                </a:solidFill>
              </a:rPr>
              <a:t>pressure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7036" y="4331439"/>
            <a:ext cx="6196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What health problems have too much sitting been linked to?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40285" y="4669992"/>
            <a:ext cx="31228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- Obesity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Bad cholesterol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Cancer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Depression</a:t>
            </a:r>
          </a:p>
          <a:p>
            <a:r>
              <a:rPr lang="en-US" sz="1400" b="1" dirty="0">
                <a:solidFill>
                  <a:schemeClr val="bg2"/>
                </a:solidFill>
              </a:rPr>
              <a:t>- Negative impact on metabolic system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99" y="0"/>
            <a:ext cx="5156176" cy="66579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7036" y="1378537"/>
            <a:ext cx="58812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Why Choose an Adjustable Desk?</a:t>
            </a:r>
            <a:endParaRPr lang="en-US" sz="28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0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7579"/>
            <a:ext cx="3708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5" dirty="0" smtClean="0">
                <a:solidFill>
                  <a:schemeClr val="bg1"/>
                </a:solidFill>
                <a:latin typeface="Arial"/>
                <a:cs typeface="Arial"/>
              </a:rPr>
              <a:t>Sit/Stand </a:t>
            </a:r>
            <a:r>
              <a:rPr lang="en-US" sz="2400" b="1" spc="40" dirty="0" smtClean="0">
                <a:solidFill>
                  <a:schemeClr val="bg1"/>
                </a:solidFill>
                <a:latin typeface="Arial"/>
                <a:cs typeface="Arial"/>
              </a:rPr>
              <a:t>Environments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745906"/>
            <a:ext cx="4572000" cy="2613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498764" y="7537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0" y="3359850"/>
            <a:ext cx="9143999" cy="349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4572000" y="753796"/>
            <a:ext cx="4572000" cy="2629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104965" y="3413096"/>
            <a:ext cx="1475725" cy="369332"/>
          </a:xfrm>
          <a:prstGeom prst="rect">
            <a:avLst/>
          </a:prstGeom>
          <a:effectLst>
            <a:outerShdw blurRad="127000" dist="50800" dir="5400000" algn="ctr" rotWithShape="0">
              <a:srgbClr val="000000">
                <a:alpha val="8800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Office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965" y="799152"/>
            <a:ext cx="1544012" cy="369332"/>
          </a:xfrm>
          <a:prstGeom prst="rect">
            <a:avLst/>
          </a:prstGeom>
          <a:effectLst>
            <a:outerShdw blurRad="203200" dist="50800" dir="5400000" algn="ctr" rotWithShape="0">
              <a:srgbClr val="000000">
                <a:alpha val="94000"/>
              </a:srgb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Office</a:t>
            </a:r>
          </a:p>
        </p:txBody>
      </p:sp>
      <p:sp>
        <p:nvSpPr>
          <p:cNvPr id="11" name="object 2"/>
          <p:cNvSpPr/>
          <p:nvPr/>
        </p:nvSpPr>
        <p:spPr>
          <a:xfrm>
            <a:off x="4572000" y="3359850"/>
            <a:ext cx="4572000" cy="3490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36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1" y="914400"/>
            <a:ext cx="3948035" cy="56007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24834" y="1900292"/>
            <a:ext cx="464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TURNLIFT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 Laptop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Desk Cart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89" y="2149773"/>
            <a:ext cx="427748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Lift and lower the desk manually by turning 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knob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Generous working surface suitable for use as a laptop desk, art station or a TV/reading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table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woodgrain desk top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 wide, rectangular, metal base provides excellent stability while in motion and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rest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Low-profile base for easy use near furniture like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couches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Assembly is easy with only a few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parts;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 drilling required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Four 1.5-inch casters (2 locking) allow your work to travel with you anywhere in the office or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PVC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23.6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x 15.74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Type: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Range: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20.47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33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23.6"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W x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15.74" D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20.47"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33"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15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63875" y="151052"/>
            <a:ext cx="1473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WEB162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MSRP $49.99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" y="168804"/>
            <a:ext cx="2800069" cy="4877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3" y="5761933"/>
            <a:ext cx="533400" cy="419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26464" y="6442769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Walnut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414" y="5761932"/>
            <a:ext cx="1104050" cy="8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t="5071" r="11366"/>
          <a:stretch/>
        </p:blipFill>
        <p:spPr>
          <a:xfrm>
            <a:off x="392302" y="933450"/>
            <a:ext cx="4162425" cy="5705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5344" y="1873443"/>
            <a:ext cx="4381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TURNLIFT™ Laptop Mobile Desk Cart XL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1402" y="2146746"/>
            <a:ext cx="46317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Lift and lower the desk manually by turning 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knob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Largest desk top available on TURNLIFT™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models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woodgrain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 wide, rectangular, metal base provides excellent stability while in motion and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rest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Low-profile base for easy use near furniture like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couches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Assembly is easy with only a few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parts; no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drilling required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Four 2-inch casters (2 locking) allow your work to travel with you anywhere in the office or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home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dirty="0" smtClean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Specifications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MDF with PVC finish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23.62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 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17.32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Type: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Range: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23.62"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36.41"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23.62" W x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17.32" D x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23.62"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36.41"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30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00125" y="133301"/>
            <a:ext cx="1427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Model: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WEB390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MSRP $54.99</a:t>
            </a:r>
            <a:endParaRPr lang="en-US" sz="1400" b="1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" y="168804"/>
            <a:ext cx="2800069" cy="4877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26464" y="6442769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Walnut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4" y="5761932"/>
            <a:ext cx="1104050" cy="8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" y="168804"/>
            <a:ext cx="2800069" cy="4877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059"/>
          <a:stretch/>
        </p:blipFill>
        <p:spPr>
          <a:xfrm>
            <a:off x="166981" y="776176"/>
            <a:ext cx="4648950" cy="6081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1386" y="1788108"/>
            <a:ext cx="4173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TURNLIFT</a:t>
            </a:r>
            <a:r>
              <a:rPr lang="da-DK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Tilting Sit-Stand Desk </a:t>
            </a:r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60066" y="2126662"/>
            <a:ext cx="44402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Tilt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angle of the tabletop for a more natural working position while typing, writing or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Ledge prevents work from sliding off the table when tilted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Lift and lower the desk manually by turning 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knob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Low-profile base for easy use near furniture like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couches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Wide, steel base ensures wobble-free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Four 2-inch casters (2 locking) allow your work to travel with you anywhere in the office or at home.</a:t>
            </a: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with PVC finish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23.62“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W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17.32“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23.62"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36.41"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23.62“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W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17.32“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D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23.62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 36.41"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15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71294" y="187372"/>
            <a:ext cx="1343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WEB361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6464" y="6442769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Black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4" y="5761932"/>
            <a:ext cx="1104050" cy="8674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4729608" y="5785167"/>
            <a:ext cx="1096855" cy="8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23089" r="18017"/>
          <a:stretch/>
        </p:blipFill>
        <p:spPr>
          <a:xfrm>
            <a:off x="178525" y="883226"/>
            <a:ext cx="4453834" cy="58189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34664" y="1603507"/>
            <a:ext cx="4909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TURNLIFT™ Sit-Stand Desk Cart with Side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8507" y="1942061"/>
            <a:ext cx="40190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Side table mounts to either side of the desk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Tilt the angle of the tabletop for a more natural working position while typing, writing or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drawing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Ledge prevents work from sliding off the table when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tilted.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Lift and lower the desk manually by turning a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knob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woodgrain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Low-profile base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for easy use near furniture like couches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Wide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steel base ensures wobble-free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Four 1.5-inch casters (2 locking)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allow your work to travel with you anywhere in the office or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with PVC finish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Main Table Area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17.75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15.75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Side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Table Area: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9.8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Adjustment Type: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27.9"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40.7"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27.9"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W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15.9"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x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27.9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 40.7"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Capacity: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20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03902" y="181829"/>
            <a:ext cx="1327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WEB234</a:t>
            </a:r>
          </a:p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" y="168804"/>
            <a:ext cx="2800069" cy="4877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26464" y="6442769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Walnut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4" y="5761932"/>
            <a:ext cx="1104050" cy="8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7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5822" y="139849"/>
            <a:ext cx="5831551" cy="4746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" y="168804"/>
            <a:ext cx="2800069" cy="4877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8816" y="4080771"/>
            <a:ext cx="4384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TURNLIFT™ Height Adjustable Workbench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6462" y="4419325"/>
            <a:ext cx="36851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Table height locks into place with turning knobs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Multilayered wood 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Damage-resistant polyurethane coated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Powder-coated pewter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Beech with Polyurethane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48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x 24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28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to 42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Overall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Size: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48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W x 24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D x (28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to 42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) 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Capacity: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00 </a:t>
            </a:r>
            <a:r>
              <a:rPr lang="en-US" sz="1200" b="1" dirty="0" err="1" smtClean="0">
                <a:solidFill>
                  <a:schemeClr val="bg1">
                    <a:lumMod val="50000"/>
                  </a:schemeClr>
                </a:solidFill>
              </a:rPr>
              <a:t>lbs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526" y="4617018"/>
            <a:ext cx="494643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Sit or Stand Tall –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Table lifts to a full 42” for work (or play) while standing and can be lowered to a height of 28”. 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Beech Wood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– Tabletop constructed with beautiful golden beech and measures 1.5-inches thick.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Leveling Feet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– Commercial-grade leveling feet work automatically to ensure your workspace stays secure no matter what.</a:t>
            </a:r>
          </a:p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Heavy Duty –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Designed for real work, the desk top is protected with several layers of sealer and polyurethane. Don’t worry about the wood.</a:t>
            </a:r>
          </a:p>
        </p:txBody>
      </p:sp>
      <p:sp>
        <p:nvSpPr>
          <p:cNvPr id="9" name="Rectangle 8"/>
          <p:cNvSpPr/>
          <p:nvPr/>
        </p:nvSpPr>
        <p:spPr>
          <a:xfrm>
            <a:off x="6774873" y="181829"/>
            <a:ext cx="20567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20288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/>
          <a:stretch/>
        </p:blipFill>
        <p:spPr>
          <a:xfrm>
            <a:off x="124691" y="550430"/>
            <a:ext cx="5213008" cy="59958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0047" y="1768140"/>
            <a:ext cx="40542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Effortless pneumatic height adjustment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Timeless design fits almost any environment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Scratch-resistant woodgrain 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Powder-coated steel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Low-profile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base allows easy use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near other furniture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Four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2.36-inch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casters (2 locking) allow your work to travel with you anywhere in the office or at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home</a:t>
            </a:r>
          </a:p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Material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MDF with PVC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Top Area: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24.4“ W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l-PL" sz="1200" b="1" dirty="0">
                <a:solidFill>
                  <a:schemeClr val="bg1">
                    <a:lumMod val="50000"/>
                  </a:schemeClr>
                </a:solidFill>
              </a:rPr>
              <a:t>15.7" D 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Type: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Pneumatic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Adjustment Range: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29.3" to 41.7"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Overall Size: </a:t>
            </a:r>
            <a:r>
              <a:rPr lang="pt-BR" sz="1200" b="1" dirty="0" smtClean="0">
                <a:solidFill>
                  <a:schemeClr val="bg1">
                    <a:lumMod val="50000"/>
                  </a:schemeClr>
                </a:solidFill>
              </a:rPr>
              <a:t>24.4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pt-BR" sz="1200" b="1" dirty="0" smtClean="0">
                <a:solidFill>
                  <a:schemeClr val="bg1">
                    <a:lumMod val="50000"/>
                  </a:schemeClr>
                </a:solidFill>
              </a:rPr>
              <a:t> W x 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15.7" D </a:t>
            </a:r>
            <a:r>
              <a:rPr lang="pt-BR" sz="1200" b="1" dirty="0" smtClean="0">
                <a:solidFill>
                  <a:schemeClr val="bg1">
                    <a:lumMod val="50000"/>
                  </a:schemeClr>
                </a:solidFill>
              </a:rPr>
              <a:t>x (29.3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" </a:t>
            </a:r>
            <a:r>
              <a:rPr lang="pt-BR" sz="1200" b="1" dirty="0" smtClean="0">
                <a:solidFill>
                  <a:schemeClr val="bg1">
                    <a:lumMod val="50000"/>
                  </a:schemeClr>
                </a:solidFill>
              </a:rPr>
              <a:t>to 41.7</a:t>
            </a:r>
            <a:r>
              <a:rPr lang="pl-PL" sz="1200" b="1" dirty="0" smtClean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pt-BR" sz="1200" b="1" dirty="0" smtClean="0">
                <a:solidFill>
                  <a:schemeClr val="bg1">
                    <a:lumMod val="50000"/>
                  </a:schemeClr>
                </a:solidFill>
              </a:rPr>
              <a:t>) H</a:t>
            </a:r>
            <a:endParaRPr lang="en-US" sz="12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Weight Capacity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35 lbs.</a:t>
            </a:r>
            <a:endParaRPr lang="en-US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8874" y="1510067"/>
            <a:ext cx="44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AIRLIFT™ Classic Laptop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Desk Cart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33854" y="97533"/>
            <a:ext cx="1580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OFF42630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MSRP: 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$119.99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" y="132581"/>
            <a:ext cx="4912557" cy="5762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30164" y="5551356"/>
            <a:ext cx="6081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</a:rPr>
              <a:t>Maple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114" y="4878874"/>
            <a:ext cx="1104050" cy="9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18726</TotalTime>
  <Words>2735</Words>
  <Application>Microsoft Office PowerPoint</Application>
  <PresentationFormat>On-screen Show (4:3)</PresentationFormat>
  <Paragraphs>370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Franklin Gothic Medium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Belkin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Kim</dc:creator>
  <cp:lastModifiedBy>Marcus Slater</cp:lastModifiedBy>
  <cp:revision>815</cp:revision>
  <cp:lastPrinted>2016-12-30T19:00:52Z</cp:lastPrinted>
  <dcterms:created xsi:type="dcterms:W3CDTF">2012-05-17T15:36:36Z</dcterms:created>
  <dcterms:modified xsi:type="dcterms:W3CDTF">2017-04-19T23:44:11Z</dcterms:modified>
</cp:coreProperties>
</file>